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4" r:id="rId3"/>
    <p:sldId id="272" r:id="rId4"/>
    <p:sldId id="265" r:id="rId5"/>
    <p:sldId id="266" r:id="rId6"/>
    <p:sldId id="258" r:id="rId7"/>
    <p:sldId id="259" r:id="rId8"/>
    <p:sldId id="260" r:id="rId9"/>
    <p:sldId id="269" r:id="rId10"/>
    <p:sldId id="261" r:id="rId11"/>
    <p:sldId id="270" r:id="rId12"/>
    <p:sldId id="262" r:id="rId13"/>
    <p:sldId id="267" r:id="rId14"/>
    <p:sldId id="268" r:id="rId15"/>
    <p:sldId id="273" r:id="rId16"/>
    <p:sldId id="274" r:id="rId17"/>
    <p:sldId id="275" r:id="rId18"/>
    <p:sldId id="271" r:id="rId19"/>
    <p:sldId id="263" r:id="rId20"/>
  </p:sldIdLst>
  <p:sldSz cx="9144000" cy="6858000" type="screen4x3"/>
  <p:notesSz cx="6858000" cy="9144000"/>
  <p:defaultTextStyle>
    <a:defPPr lvl="0">
      <a:defRPr lang="sk-SK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54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98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840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229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351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736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475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0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425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609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693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C259-49CD-4986-979B-9F2073F21366}" type="datetimeFigureOut">
              <a:rPr lang="sk-SK" smtClean="0"/>
              <a:t>16. 4. 2018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A8CC-68AC-491E-B983-1E819AF68A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560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jar-po.sk/~dejepis/subor/Druha-svet-vojna.ppt" TargetMode="External"/><Relationship Id="rId13" Type="http://schemas.openxmlformats.org/officeDocument/2006/relationships/hyperlink" Target="http://www.ceskatelevize.cz/ct24/svet/1019599-prepadeni-vysilace-v-gliwicich-pouzili-nemci-jako-zaminku-pro-napadeni-polska" TargetMode="External"/><Relationship Id="rId18" Type="http://schemas.openxmlformats.org/officeDocument/2006/relationships/hyperlink" Target="http://dejepis.7x.cz/rubriky/druha-svetova-vojna" TargetMode="External"/><Relationship Id="rId3" Type="http://schemas.openxmlformats.org/officeDocument/2006/relationships/hyperlink" Target="http://www.simonak.eu/index.php?stranka=pages/h_k/9_17.htm" TargetMode="External"/><Relationship Id="rId21" Type="http://schemas.openxmlformats.org/officeDocument/2006/relationships/hyperlink" Target="http://2svetovavojna.wbl.sk/world-war-2_original.jpg" TargetMode="External"/><Relationship Id="rId7" Type="http://schemas.openxmlformats.org/officeDocument/2006/relationships/hyperlink" Target="https://sk.wikipedia.org/wiki/Fall_Gr%C3%BCn_(%C4%8Cesko-Slovensko)" TargetMode="External"/><Relationship Id="rId12" Type="http://schemas.openxmlformats.org/officeDocument/2006/relationships/hyperlink" Target="https://svet.sme.sk/c/5318097/putin-sa-za-masaker-v-katyni-neospravedlnil.html" TargetMode="External"/><Relationship Id="rId17" Type="http://schemas.openxmlformats.org/officeDocument/2006/relationships/hyperlink" Target="http://www.sossoukyjov.cz/data/file/Dejepis/VY_32_INOVACE_5b%2020stol/VY_32_INOVACE_5b11.pdf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sk.wikipedia.org/wiki/Zimn%C3%A1_vojna" TargetMode="External"/><Relationship Id="rId20" Type="http://schemas.openxmlformats.org/officeDocument/2006/relationships/hyperlink" Target="https://sk.wikipedia.org/wiki/Druh&#225;_svetov&#225;_vojn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k.wikipedia.org/wiki/Mn%C3%ADchovsk%C3%A1_dohoda" TargetMode="External"/><Relationship Id="rId11" Type="http://schemas.openxmlformats.org/officeDocument/2006/relationships/hyperlink" Target="http://www.magistra-historia.sk/katynsky-masaker-pocas-2-svetovej-vojny/" TargetMode="External"/><Relationship Id="rId24" Type="http://schemas.openxmlformats.org/officeDocument/2006/relationships/hyperlink" Target="http://www.teraz.sk/zahranicie/70-vyrocie-jalta-churchill-stalin-roosve/118125-clanok.html" TargetMode="External"/><Relationship Id="rId5" Type="http://schemas.openxmlformats.org/officeDocument/2006/relationships/hyperlink" Target="https://adam.cas.sk/clanok/14710/anslus-pred-75-rokmi-nasilne-pripojili-rakusko-k-nemecku" TargetMode="External"/><Relationship Id="rId15" Type="http://schemas.openxmlformats.org/officeDocument/2006/relationships/hyperlink" Target="http://www.stach.estranky.sk/clanky/napadnutie-polska.html" TargetMode="External"/><Relationship Id="rId23" Type="http://schemas.openxmlformats.org/officeDocument/2006/relationships/hyperlink" Target="https://a-static.projektn.sk/2015/08/bomba.jpg" TargetMode="External"/><Relationship Id="rId10" Type="http://schemas.openxmlformats.org/officeDocument/2006/relationships/hyperlink" Target="https://sk.wikipedia.org/wiki/Katynsk%C3%BD_masaker" TargetMode="External"/><Relationship Id="rId19" Type="http://schemas.openxmlformats.org/officeDocument/2006/relationships/hyperlink" Target="https://historiavskratke.webnode.sk/druha-svetova-vojna/" TargetMode="External"/><Relationship Id="rId4" Type="http://schemas.openxmlformats.org/officeDocument/2006/relationships/hyperlink" Target="https://refresher.sk/30191-Adolf-Hitler-Muz-ktory-prezil-42-pokusov-o-atentat-aby-nakoniec-zomrel-vlastnou-rukou" TargetMode="External"/><Relationship Id="rId9" Type="http://schemas.openxmlformats.org/officeDocument/2006/relationships/hyperlink" Target="https://sk.wikipedia.org/wiki/Po%C4%BEsk%C3%A1_obrann%C3%A1_vojna_(1939)" TargetMode="External"/><Relationship Id="rId14" Type="http://schemas.openxmlformats.org/officeDocument/2006/relationships/hyperlink" Target="https://svet.sme.sk/c/3466423/nasli-hitlerov-rozkaz-napadnut-polsko.html" TargetMode="External"/><Relationship Id="rId22" Type="http://schemas.openxmlformats.org/officeDocument/2006/relationships/hyperlink" Target="http://www.oskole.sk/?id_cat=8&amp;clanok=904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2996" y="-231966"/>
            <a:ext cx="13009992" cy="73219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470025"/>
          </a:xfrm>
        </p:spPr>
        <p:txBody>
          <a:bodyPr>
            <a:noAutofit/>
          </a:bodyPr>
          <a:lstStyle/>
          <a:p>
            <a:r>
              <a:rPr lang="sk-SK" dirty="0">
                <a:latin typeface="Bookman Old Style" panose="02050604050505020204" pitchFamily="18" charset="0"/>
              </a:rPr>
              <a:t>Druhá svetová vojna</a:t>
            </a:r>
            <a:br>
              <a:rPr lang="sk-SK" dirty="0">
                <a:latin typeface="Bookman Old Style" panose="02050604050505020204" pitchFamily="18" charset="0"/>
              </a:rPr>
            </a:br>
            <a:r>
              <a:rPr lang="sk-SK" sz="3200" dirty="0">
                <a:latin typeface="Bookman Old Style" panose="02050604050505020204" pitchFamily="18" charset="0"/>
              </a:rPr>
              <a:t>Začiatok vojny, obsadenie Poľska, </a:t>
            </a:r>
            <a:r>
              <a:rPr lang="sk-SK" sz="3200" dirty="0" err="1">
                <a:latin typeface="Bookman Old Style" panose="02050604050505020204" pitchFamily="18" charset="0"/>
              </a:rPr>
              <a:t>Katyň</a:t>
            </a:r>
            <a:r>
              <a:rPr lang="sk-SK" sz="3200" dirty="0">
                <a:latin typeface="Bookman Old Style" panose="02050604050505020204" pitchFamily="18" charset="0"/>
              </a:rPr>
              <a:t>...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195736" y="2072293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Cambria" panose="02040503050406030204" pitchFamily="18" charset="0"/>
              </a:rPr>
              <a:t>Gymnázium Milana </a:t>
            </a:r>
            <a:r>
              <a:rPr lang="sk-SK" dirty="0" err="1">
                <a:latin typeface="Cambria" panose="02040503050406030204" pitchFamily="18" charset="0"/>
              </a:rPr>
              <a:t>Rúfusa</a:t>
            </a:r>
            <a:r>
              <a:rPr lang="sk-SK" dirty="0">
                <a:latin typeface="Cambria" panose="02040503050406030204" pitchFamily="18" charset="0"/>
              </a:rPr>
              <a:t>, Žiar nad Hronom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07504" y="609329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</a:rPr>
              <a:t>Veronika Bartošová, </a:t>
            </a:r>
            <a:r>
              <a:rPr lang="sk-SK" dirty="0">
                <a:latin typeface="Cambria" panose="02040503050406030204" pitchFamily="18" charset="0"/>
              </a:rPr>
              <a:t>L</a:t>
            </a:r>
            <a:r>
              <a:rPr lang="sk-SK" dirty="0" smtClean="0">
                <a:latin typeface="Cambria" panose="02040503050406030204" pitchFamily="18" charset="0"/>
              </a:rPr>
              <a:t>ea Beňová, </a:t>
            </a:r>
          </a:p>
          <a:p>
            <a:r>
              <a:rPr lang="sk-SK" dirty="0" smtClean="0">
                <a:latin typeface="Cambria" panose="02040503050406030204" pitchFamily="18" charset="0"/>
              </a:rPr>
              <a:t>Karolína Čavojcová, </a:t>
            </a:r>
            <a:r>
              <a:rPr lang="sk-SK" dirty="0" err="1" smtClean="0">
                <a:latin typeface="Cambria" panose="02040503050406030204" pitchFamily="18" charset="0"/>
              </a:rPr>
              <a:t>Aneta</a:t>
            </a:r>
            <a:r>
              <a:rPr lang="sk-SK" dirty="0" smtClean="0">
                <a:latin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</a:rPr>
              <a:t>Kúšiková</a:t>
            </a:r>
            <a:r>
              <a:rPr lang="sk-SK" dirty="0" smtClean="0">
                <a:latin typeface="Cambria" panose="02040503050406030204" pitchFamily="18" charset="0"/>
              </a:rPr>
              <a:t>       III.A</a:t>
            </a:r>
            <a:endParaRPr lang="sk-SK" dirty="0">
              <a:latin typeface="Cambria" panose="020405030504060302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885842" y="6350696"/>
            <a:ext cx="204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dirty="0">
                <a:solidFill>
                  <a:prstClr val="black"/>
                </a:solidFill>
                <a:latin typeface="Cambria" panose="02040503050406030204" pitchFamily="18" charset="0"/>
              </a:rPr>
              <a:t>Šk. rok 2017/2018</a:t>
            </a:r>
          </a:p>
        </p:txBody>
      </p:sp>
      <p:pic>
        <p:nvPicPr>
          <p:cNvPr id="4098" name="Picture 2" descr="VÃ½sledok vyhÄ¾adÃ¡vania obrÃ¡zkov pre dopyt Å¾aÄiatok 2.sv. voj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27" y="3105207"/>
            <a:ext cx="3699128" cy="21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VÃ½sledok vyhÄ¾adÃ¡vania obrÃ¡zkov pre dopyt katyÅ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6" descr="VÃ½sledok vyhÄ¾adÃ¡vania obrÃ¡zkov pre dopyt katyÅ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4" name="Picture 8" descr="VÃ½sledok vyhÄ¾adÃ¡vania obrÃ¡zkov pre dopyt gdansk 2sv voj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80412"/>
            <a:ext cx="4349503" cy="264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Začiatok vojny</a:t>
            </a:r>
          </a:p>
        </p:txBody>
      </p:sp>
      <p:sp>
        <p:nvSpPr>
          <p:cNvPr id="4" name="Obdĺžnik 3"/>
          <p:cNvSpPr/>
          <p:nvPr/>
        </p:nvSpPr>
        <p:spPr>
          <a:xfrm>
            <a:off x="179512" y="1255077"/>
            <a:ext cx="86409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 smtClean="0">
                <a:latin typeface="Cambria" panose="02040503050406030204" pitchFamily="18" charset="0"/>
              </a:rPr>
              <a:t>1. september 1939- prepad nemeckej vysielačky v </a:t>
            </a:r>
            <a:r>
              <a:rPr lang="sk-SK" sz="2000" dirty="0" err="1" smtClean="0">
                <a:latin typeface="Cambria" panose="02040503050406030204" pitchFamily="18" charset="0"/>
              </a:rPr>
              <a:t>Gliwiciach</a:t>
            </a:r>
            <a:r>
              <a:rPr lang="sk-SK" sz="2000" dirty="0" smtClean="0">
                <a:latin typeface="Cambria" panose="02040503050406030204" pitchFamily="18" charset="0"/>
              </a:rPr>
              <a:t> Nemcami prezlečených do poľských uniforiem </a:t>
            </a:r>
            <a:r>
              <a:rPr lang="sk-SK" sz="2000" dirty="0" smtClean="0">
                <a:latin typeface="Cambria" panose="02040503050406030204" pitchFamily="18" charset="0"/>
                <a:sym typeface="Symbol"/>
              </a:rPr>
              <a:t> </a:t>
            </a:r>
            <a:r>
              <a:rPr lang="sk-SK" sz="2000" dirty="0" smtClean="0">
                <a:latin typeface="Cambria" panose="02040503050406030204" pitchFamily="18" charset="0"/>
              </a:rPr>
              <a:t>začiatok 2. svetovej vojny prepadnutím Poľska Nemeckom.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 smtClean="0">
                <a:latin typeface="Cambria" panose="02040503050406030204" pitchFamily="18" charset="0"/>
              </a:rPr>
              <a:t>17. september 1939 – útok na Poľsko Sovietskym zväzom z východu.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Cambria" panose="02040503050406030204" pitchFamily="18" charset="0"/>
              </a:rPr>
              <a:t/>
            </a:r>
            <a:br>
              <a:rPr lang="sk-SK" dirty="0" smtClean="0">
                <a:latin typeface="Cambria" panose="02040503050406030204" pitchFamily="18" charset="0"/>
              </a:rPr>
            </a:br>
            <a:endParaRPr lang="sk-SK" dirty="0" smtClean="0"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2808312" cy="315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79512" y="3092475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4. delenie Poľska: </a:t>
            </a:r>
          </a:p>
          <a:p>
            <a:pPr marL="727075" lvl="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sk-SK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 Nemcami </a:t>
            </a: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držanej časti krajiny vznikol tzv. Generálny </a:t>
            </a:r>
            <a:r>
              <a:rPr lang="sk-SK" sz="2000" dirty="0" err="1">
                <a:solidFill>
                  <a:prstClr val="black"/>
                </a:solidFill>
                <a:latin typeface="Cambria" panose="02040503050406030204" pitchFamily="18" charset="0"/>
              </a:rPr>
              <a:t>gouvernement</a:t>
            </a: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727075" lvl="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Krajina bola z 2/3 obsadená nacistickým Nemeckom, asi tretina bola zabratá prakticky bez boja </a:t>
            </a:r>
            <a:r>
              <a:rPr lang="sk-SK" sz="2000" dirty="0" err="1">
                <a:solidFill>
                  <a:prstClr val="black"/>
                </a:solidFill>
                <a:latin typeface="Cambria" panose="02040503050406030204" pitchFamily="18" charset="0"/>
              </a:rPr>
              <a:t>stalinským</a:t>
            </a: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 Sovietskym zväzom.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7541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062" y="868793"/>
            <a:ext cx="4070112" cy="27145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24" y="2341320"/>
            <a:ext cx="4285859" cy="3316511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83171" y="1436253"/>
            <a:ext cx="4443212" cy="104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Dobová karikatúra, Hitler a Stalin nad svojou obeťou - Poľskom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542" y="3811945"/>
            <a:ext cx="4050351" cy="2877437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1328123" y="6069315"/>
            <a:ext cx="4582559" cy="48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Hitlerov rozkaz napadnúť Poľsko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1467470" y="868367"/>
            <a:ext cx="4443212" cy="104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Útok Nemcov na Poľsko 1939</a:t>
            </a: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334297" y="1216688"/>
            <a:ext cx="519765" cy="35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900" dirty="0" smtClean="0">
                <a:solidFill>
                  <a:sysClr val="windowText" lastClr="000000"/>
                </a:solidFill>
                <a:latin typeface="Calibri Light" panose="020F0302020204030204"/>
              </a:rPr>
              <a:t>=&gt;</a:t>
            </a:r>
            <a:endParaRPr lang="sk-SK" sz="1900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334" y="6050457"/>
            <a:ext cx="579170" cy="51820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08794" y="1937416"/>
            <a:ext cx="579170" cy="518205"/>
          </a:xfrm>
          <a:prstGeom prst="rect">
            <a:avLst/>
          </a:prstGeom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25598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mtClean="0">
                <a:latin typeface="Bookman Old Style" panose="02050604050505020204" pitchFamily="18" charset="0"/>
              </a:rPr>
              <a:t>Začiatok vojny</a:t>
            </a:r>
            <a:endParaRPr lang="sk-SK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 err="1">
                <a:latin typeface="Bookman Old Style" panose="02050604050505020204" pitchFamily="18" charset="0"/>
              </a:rPr>
              <a:t>Katynský</a:t>
            </a:r>
            <a:r>
              <a:rPr lang="sk-SK" dirty="0">
                <a:latin typeface="Bookman Old Style" panose="02050604050505020204" pitchFamily="18" charset="0"/>
              </a:rPr>
              <a:t> masaker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79512" y="1196752"/>
            <a:ext cx="890205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Po obsadení východnej časti Poľska </a:t>
            </a:r>
            <a:r>
              <a:rPr lang="sk-SK" dirty="0" smtClean="0">
                <a:latin typeface="Cambria" panose="02040503050406030204" pitchFamily="18" charset="0"/>
              </a:rPr>
              <a:t>Sovietsky zväz zajal </a:t>
            </a:r>
            <a:r>
              <a:rPr lang="sk-SK" dirty="0">
                <a:latin typeface="Cambria" panose="02040503050406030204" pitchFamily="18" charset="0"/>
              </a:rPr>
              <a:t>viac ako 250 000 poľských občanov.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Časť bola prepustená, časť odoslaná do pracovných táborov.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Cambria" panose="02040503050406030204" pitchFamily="18" charset="0"/>
              </a:rPr>
              <a:t>Väčšina odmietla spoluprácu s komunistami =&gt; Stalin ich 5.3.1940 odsúdil na popravu </a:t>
            </a:r>
            <a:r>
              <a:rPr lang="pl-PL" dirty="0" smtClean="0">
                <a:latin typeface="Cambria" panose="02040503050406030204" pitchFamily="18" charset="0"/>
              </a:rPr>
              <a:t>zastrelením </a:t>
            </a:r>
            <a:r>
              <a:rPr lang="sk-SK" dirty="0" smtClean="0">
                <a:latin typeface="Cambria" panose="02040503050406030204" pitchFamily="18" charset="0"/>
              </a:rPr>
              <a:t>(cca </a:t>
            </a:r>
            <a:r>
              <a:rPr lang="sk-SK" dirty="0">
                <a:latin typeface="Cambria" panose="02040503050406030204" pitchFamily="18" charset="0"/>
              </a:rPr>
              <a:t>25 </a:t>
            </a:r>
            <a:r>
              <a:rPr lang="sk-SK" dirty="0" smtClean="0">
                <a:latin typeface="Cambria" panose="02040503050406030204" pitchFamily="18" charset="0"/>
              </a:rPr>
              <a:t>000 ľudí)</a:t>
            </a:r>
            <a:endParaRPr lang="sk-SK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V </a:t>
            </a:r>
            <a:r>
              <a:rPr lang="sk-SK" dirty="0" err="1">
                <a:latin typeface="Cambria" panose="02040503050406030204" pitchFamily="18" charset="0"/>
              </a:rPr>
              <a:t>Katyňskom</a:t>
            </a:r>
            <a:r>
              <a:rPr lang="sk-SK" dirty="0">
                <a:latin typeface="Cambria" panose="02040503050406030204" pitchFamily="18" charset="0"/>
              </a:rPr>
              <a:t> lese </a:t>
            </a:r>
            <a:r>
              <a:rPr lang="sk-SK" dirty="0" smtClean="0">
                <a:latin typeface="Cambria" panose="02040503050406030204" pitchFamily="18" charset="0"/>
              </a:rPr>
              <a:t>bolo </a:t>
            </a:r>
            <a:r>
              <a:rPr lang="sk-SK" dirty="0">
                <a:latin typeface="Cambria" panose="02040503050406030204" pitchFamily="18" charset="0"/>
              </a:rPr>
              <a:t>začiatkom roka 1940 NKVD </a:t>
            </a:r>
            <a:r>
              <a:rPr lang="sk-SK" dirty="0" smtClean="0">
                <a:latin typeface="Cambria" panose="02040503050406030204" pitchFamily="18" charset="0"/>
              </a:rPr>
              <a:t>popravených </a:t>
            </a:r>
            <a:r>
              <a:rPr lang="sk-SK" dirty="0">
                <a:latin typeface="Cambria" panose="02040503050406030204" pitchFamily="18" charset="0"/>
              </a:rPr>
              <a:t>tisíce poľských dôstojníkov, policajtov a inteligencie. (pozície, ktoré ZSSR obsadili)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4096207"/>
            <a:ext cx="2420445" cy="24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68075"/>
            <a:ext cx="3744416" cy="2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899592" y="6539890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sk-SK" i="1" dirty="0">
                <a:latin typeface="Cambria" panose="02040503050406030204" pitchFamily="18" charset="0"/>
              </a:rPr>
              <a:t>Pohľad na exhumované telá</a:t>
            </a:r>
          </a:p>
        </p:txBody>
      </p:sp>
    </p:spTree>
    <p:extLst>
      <p:ext uri="{BB962C8B-B14F-4D97-AF65-F5344CB8AC3E}">
        <p14:creationId xmlns:p14="http://schemas.microsoft.com/office/powerpoint/2010/main" val="20629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25" y="1144315"/>
            <a:ext cx="2650675" cy="3819381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154625" y="5131176"/>
            <a:ext cx="3588913" cy="84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Príkaz na popravu podpísaný Stalinom a inými.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01255" y="4872073"/>
            <a:ext cx="579170" cy="51820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6" y="1470025"/>
            <a:ext cx="4815016" cy="4504717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598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dirty="0" err="1">
                <a:latin typeface="Bookman Old Style" panose="02050604050505020204" pitchFamily="18" charset="0"/>
              </a:rPr>
              <a:t>Katynský</a:t>
            </a:r>
            <a:r>
              <a:rPr lang="sk-SK" dirty="0">
                <a:latin typeface="Bookman Old Style" panose="02050604050505020204" pitchFamily="18" charset="0"/>
              </a:rPr>
              <a:t> m</a:t>
            </a:r>
            <a:r>
              <a:rPr lang="sk-SK" dirty="0" smtClean="0">
                <a:latin typeface="Bookman Old Style" panose="02050604050505020204" pitchFamily="18" charset="0"/>
              </a:rPr>
              <a:t>asaker</a:t>
            </a:r>
            <a:endParaRPr lang="sk-SK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sk-SK" dirty="0">
                <a:latin typeface="Bookman Old Style" panose="02050604050505020204" pitchFamily="18" charset="0"/>
              </a:rPr>
              <a:t>Prepadnutie </a:t>
            </a:r>
            <a:r>
              <a:rPr lang="sk-SK" dirty="0" smtClean="0">
                <a:latin typeface="Bookman Old Style" panose="02050604050505020204" pitchFamily="18" charset="0"/>
              </a:rPr>
              <a:t>Fínska</a:t>
            </a:r>
            <a:endParaRPr lang="sk-SK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199" y="1600201"/>
            <a:ext cx="5587465" cy="2548288"/>
          </a:xfrm>
        </p:spPr>
        <p:txBody>
          <a:bodyPr>
            <a:normAutofit fontScale="70000" lnSpcReduction="20000"/>
          </a:bodyPr>
          <a:lstStyle/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sk-SK" sz="2800" dirty="0">
                <a:latin typeface="Cambria" panose="02040503050406030204" pitchFamily="18" charset="0"/>
              </a:rPr>
              <a:t>30.11.1939 ZSSR bez vyhlásenia vojny napadlo Fínsko =&gt;vylúčenie zo Spoločnosti národov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sk-SK" sz="2800" dirty="0">
                <a:latin typeface="Cambria" panose="02040503050406030204" pitchFamily="18" charset="0"/>
              </a:rPr>
              <a:t>Tzv. Zimná vojna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sk-SK" sz="2800" dirty="0">
                <a:latin typeface="Cambria" panose="02040503050406030204" pitchFamily="18" charset="0"/>
              </a:rPr>
              <a:t>Skončila Moskovským mierom 13.3.1940 – odstúpenie Fínska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2" y="4311906"/>
            <a:ext cx="2847079" cy="203014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0" y="420143"/>
            <a:ext cx="2377646" cy="5590517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426175" y="6010660"/>
            <a:ext cx="2493551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Prepadnutie Fínska 1939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025662" y="4168614"/>
            <a:ext cx="1622970" cy="1587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Fínska pechota v severnom Fínsku, 12.1.1940</a:t>
            </a:r>
          </a:p>
        </p:txBody>
      </p:sp>
    </p:spTree>
    <p:extLst>
      <p:ext uri="{BB962C8B-B14F-4D97-AF65-F5344CB8AC3E}">
        <p14:creationId xmlns:p14="http://schemas.microsoft.com/office/powerpoint/2010/main" val="26073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6CD25E31-CF06-492D-8C59-4D2FB549607E}"/>
              </a:ext>
            </a:extLst>
          </p:cNvPr>
          <p:cNvSpPr>
            <a:spLocks noGrp="1"/>
          </p:cNvSpPr>
          <p:nvPr/>
        </p:nvSpPr>
        <p:spPr>
          <a:xfrm>
            <a:off x="250257" y="481263"/>
            <a:ext cx="8893743" cy="638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Bookman Old Style" panose="02050604050505020204" pitchFamily="18" charset="0"/>
              </a:rPr>
              <a:t>Následky vojny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93364A4-34D9-46D9-9FFB-4CB2CF663896}"/>
              </a:ext>
            </a:extLst>
          </p:cNvPr>
          <p:cNvSpPr>
            <a:spLocks noGrp="1"/>
          </p:cNvSpPr>
          <p:nvPr/>
        </p:nvSpPr>
        <p:spPr>
          <a:xfrm>
            <a:off x="250258" y="1151493"/>
            <a:ext cx="8624236" cy="2155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sk-SK" sz="2200" dirty="0">
                <a:latin typeface="Cambria" panose="02040503050406030204" pitchFamily="18" charset="0"/>
              </a:rPr>
              <a:t> 2. svetová vojna ovplyvnila ďalší politický, hospodársky a geografický vývoj sveta </a:t>
            </a:r>
            <a:endParaRPr lang="sk-SK" sz="2200" dirty="0" smtClean="0">
              <a:latin typeface="Cambria" panose="02040503050406030204" pitchFamily="18" charset="0"/>
            </a:endParaRPr>
          </a:p>
          <a:p>
            <a:pPr marL="815975" indent="-285750">
              <a:lnSpc>
                <a:spcPct val="160000"/>
              </a:lnSpc>
              <a:spcBef>
                <a:spcPts val="0"/>
              </a:spcBef>
              <a:buFont typeface="Wingdings 3" panose="05040102010807070707" pitchFamily="18" charset="2"/>
              <a:buChar char="Ê"/>
            </a:pPr>
            <a:r>
              <a:rPr lang="sk-SK" sz="2200" dirty="0">
                <a:solidFill>
                  <a:prstClr val="black"/>
                </a:solidFill>
                <a:latin typeface="Cambria" panose="02040503050406030204" pitchFamily="18" charset="0"/>
              </a:rPr>
              <a:t>rozdelenie sveta na Východ a Západ, </a:t>
            </a:r>
          </a:p>
          <a:p>
            <a:pPr marL="815975" indent="-285750">
              <a:lnSpc>
                <a:spcPct val="160000"/>
              </a:lnSpc>
              <a:spcBef>
                <a:spcPts val="0"/>
              </a:spcBef>
              <a:buFont typeface="Wingdings 3" panose="05040102010807070707" pitchFamily="18" charset="2"/>
              <a:buChar char="Ê"/>
            </a:pPr>
            <a:r>
              <a:rPr lang="sk-SK" sz="2200" dirty="0">
                <a:solidFill>
                  <a:prstClr val="black"/>
                </a:solidFill>
                <a:latin typeface="Cambria" panose="02040503050406030204" pitchFamily="18" charset="0"/>
              </a:rPr>
              <a:t>vznik „železnej opony“, </a:t>
            </a:r>
          </a:p>
          <a:p>
            <a:pPr marL="815975" indent="-285750">
              <a:lnSpc>
                <a:spcPct val="160000"/>
              </a:lnSpc>
              <a:spcBef>
                <a:spcPts val="0"/>
              </a:spcBef>
              <a:buFont typeface="Wingdings 3" panose="05040102010807070707" pitchFamily="18" charset="2"/>
              <a:buChar char="Ê"/>
            </a:pPr>
            <a:r>
              <a:rPr lang="sk-SK" sz="2200" dirty="0">
                <a:solidFill>
                  <a:prstClr val="black"/>
                </a:solidFill>
                <a:latin typeface="Cambria" panose="02040503050406030204" pitchFamily="18" charset="0"/>
              </a:rPr>
              <a:t>vznik OSN,</a:t>
            </a:r>
          </a:p>
          <a:p>
            <a:pPr marL="815975" indent="-285750">
              <a:lnSpc>
                <a:spcPct val="160000"/>
              </a:lnSpc>
              <a:spcBef>
                <a:spcPts val="0"/>
              </a:spcBef>
              <a:buFont typeface="Wingdings 3" panose="05040102010807070707" pitchFamily="18" charset="2"/>
              <a:buChar char="Ê"/>
            </a:pPr>
            <a:r>
              <a:rPr lang="sk-SK" sz="2200" dirty="0">
                <a:solidFill>
                  <a:prstClr val="black"/>
                </a:solidFill>
                <a:latin typeface="Cambria" panose="02040503050406030204" pitchFamily="18" charset="0"/>
              </a:rPr>
              <a:t> studenú vojnu, </a:t>
            </a:r>
          </a:p>
          <a:p>
            <a:pPr marL="815975" indent="-285750">
              <a:lnSpc>
                <a:spcPct val="160000"/>
              </a:lnSpc>
              <a:spcBef>
                <a:spcPts val="0"/>
              </a:spcBef>
              <a:buFont typeface="Wingdings 3" panose="05040102010807070707" pitchFamily="18" charset="2"/>
              <a:buChar char="Ê"/>
            </a:pPr>
            <a:r>
              <a:rPr lang="sk-SK" sz="2200" dirty="0">
                <a:solidFill>
                  <a:prstClr val="black"/>
                </a:solidFill>
                <a:latin typeface="Cambria" panose="02040503050406030204" pitchFamily="18" charset="0"/>
              </a:rPr>
              <a:t>pád kolonializmu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6FC13127-5FE4-449B-88FC-83B370CE3747}"/>
              </a:ext>
            </a:extLst>
          </p:cNvPr>
          <p:cNvGrpSpPr/>
          <p:nvPr/>
        </p:nvGrpSpPr>
        <p:grpSpPr>
          <a:xfrm>
            <a:off x="250257" y="4206237"/>
            <a:ext cx="8694052" cy="2172376"/>
            <a:chOff x="-904765" y="1552569"/>
            <a:chExt cx="9883911" cy="4386101"/>
          </a:xfrm>
        </p:grpSpPr>
        <p:pic>
          <p:nvPicPr>
            <p:cNvPr id="5" name="Picture 2" descr="https://upload.wikimedia.org/wikipedia/commons/thumb/d/d2/Yalta_summit_1945_with_Churchill%2C_Roosevelt%2C_Stalin.jpg/270px-Yalta_summit_1945_with_Churchill%2C_Roosevelt%2C_Stalin.jpg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2C1894AD-FC15-4E36-AFFD-D121A5867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439" y="1552569"/>
              <a:ext cx="4114707" cy="4386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BlokTextu 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B84ACD0-2A8F-4632-A8CB-F3C575A82611}"/>
                </a:ext>
              </a:extLst>
            </p:cNvPr>
            <p:cNvSpPr txBox="1"/>
            <p:nvPr/>
          </p:nvSpPr>
          <p:spPr>
            <a:xfrm>
              <a:off x="-904765" y="2114307"/>
              <a:ext cx="5769203" cy="203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k-SK" i="1" dirty="0">
                  <a:latin typeface="Cambria" panose="02040503050406030204" pitchFamily="18" charset="0"/>
                </a:rPr>
                <a:t>4. februára 1945 v Jalte na Kryme začala  konferencia tzv. "Veľkej trojky" - </a:t>
              </a:r>
              <a:r>
                <a:rPr lang="sk-SK" i="1" dirty="0" err="1">
                  <a:latin typeface="Cambria" panose="02040503050406030204" pitchFamily="18" charset="0"/>
                </a:rPr>
                <a:t>Franklina</a:t>
              </a:r>
              <a:r>
                <a:rPr lang="sk-SK" i="1" dirty="0">
                  <a:latin typeface="Cambria" panose="02040503050406030204" pitchFamily="18" charset="0"/>
                </a:rPr>
                <a:t> Roosevelta, </a:t>
              </a:r>
              <a:r>
                <a:rPr lang="sk-SK" i="1" dirty="0" err="1">
                  <a:latin typeface="Cambria" panose="02040503050406030204" pitchFamily="18" charset="0"/>
                </a:rPr>
                <a:t>Winstona</a:t>
              </a:r>
              <a:r>
                <a:rPr lang="sk-SK" i="1" dirty="0">
                  <a:latin typeface="Cambria" panose="02040503050406030204" pitchFamily="18" charset="0"/>
                </a:rPr>
                <a:t> </a:t>
              </a:r>
              <a:r>
                <a:rPr lang="sk-SK" i="1" dirty="0" err="1">
                  <a:latin typeface="Cambria" panose="02040503050406030204" pitchFamily="18" charset="0"/>
                </a:rPr>
                <a:t>Churchilla</a:t>
              </a:r>
              <a:r>
                <a:rPr lang="sk-SK" i="1" dirty="0">
                  <a:latin typeface="Cambria" panose="02040503050406030204" pitchFamily="18" charset="0"/>
                </a:rPr>
                <a:t> a </a:t>
              </a:r>
              <a:r>
                <a:rPr lang="sk-SK" i="1" dirty="0" err="1">
                  <a:latin typeface="Cambria" panose="02040503050406030204" pitchFamily="18" charset="0"/>
                </a:rPr>
                <a:t>Josifa</a:t>
              </a:r>
              <a:r>
                <a:rPr lang="sk-SK" i="1" dirty="0">
                  <a:latin typeface="Cambria" panose="02040503050406030204" pitchFamily="18" charset="0"/>
                </a:rPr>
                <a:t> </a:t>
              </a:r>
              <a:r>
                <a:rPr lang="sk-SK" i="1" dirty="0" err="1">
                  <a:latin typeface="Cambria" panose="02040503050406030204" pitchFamily="18" charset="0"/>
                </a:rPr>
                <a:t>Vissarionoviča</a:t>
              </a:r>
              <a:r>
                <a:rPr lang="sk-SK" i="1" dirty="0">
                  <a:latin typeface="Cambria" panose="02040503050406030204" pitchFamily="18" charset="0"/>
                </a:rPr>
                <a:t> Stalina. Hlavnými otázkami, o ktorých sa rokovalo, bolo usporiadanie sveta po druhej svetovej vojne, vzťah spojencov k Nemecku a Francúzsku, poľská otázka a vznik Organizácie Spojených národov.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9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sk-SK" dirty="0">
                <a:latin typeface="Bookman Old Style" panose="02050604050505020204" pitchFamily="18" charset="0"/>
              </a:rPr>
              <a:t>Nové technológie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413DAC5-58C8-4A7F-9F97-ABFB96C3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k-SK" sz="2200" dirty="0" smtClean="0">
                <a:latin typeface="Cambria" panose="02040503050406030204" pitchFamily="18" charset="0"/>
              </a:rPr>
              <a:t>Druhá svetová vojna prispela k: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k-SK" sz="2200" dirty="0" smtClean="0">
                <a:latin typeface="Cambria" panose="02040503050406030204" pitchFamily="18" charset="0"/>
              </a:rPr>
              <a:t>vývoju zbraní</a:t>
            </a:r>
            <a:r>
              <a:rPr lang="sk-SK" sz="2200" dirty="0">
                <a:latin typeface="Cambria" panose="02040503050406030204" pitchFamily="18" charset="0"/>
              </a:rPr>
              <a:t>: útočné pušky, balistické rakety, atómové bomby, riadené strely a raketové delostrelectvo,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k-SK" sz="2200" dirty="0">
                <a:latin typeface="Cambria" panose="02040503050406030204" pitchFamily="18" charset="0"/>
              </a:rPr>
              <a:t> </a:t>
            </a:r>
            <a:r>
              <a:rPr lang="sk-SK" sz="2200" dirty="0" smtClean="0">
                <a:latin typeface="Cambria" panose="02040503050406030204" pitchFamily="18" charset="0"/>
              </a:rPr>
              <a:t>rozšíreniu </a:t>
            </a:r>
            <a:r>
              <a:rPr lang="sk-SK" sz="2200" dirty="0">
                <a:latin typeface="Cambria" panose="02040503050406030204" pitchFamily="18" charset="0"/>
              </a:rPr>
              <a:t>antibiotík </a:t>
            </a:r>
            <a:r>
              <a:rPr lang="sk-SK" sz="2200" dirty="0" smtClean="0">
                <a:latin typeface="Cambria" panose="02040503050406030204" pitchFamily="18" charset="0"/>
              </a:rPr>
              <a:t>– prispelo </a:t>
            </a:r>
            <a:r>
              <a:rPr lang="sk-SK" sz="2200" dirty="0">
                <a:latin typeface="Cambria" panose="02040503050406030204" pitchFamily="18" charset="0"/>
              </a:rPr>
              <a:t>k zníženiu úmrtnosti ranených a chorých vojakov,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k-SK" sz="2200" dirty="0">
                <a:latin typeface="Cambria" panose="02040503050406030204" pitchFamily="18" charset="0"/>
              </a:rPr>
              <a:t> </a:t>
            </a:r>
            <a:r>
              <a:rPr lang="sk-SK" sz="2200" dirty="0" smtClean="0">
                <a:latin typeface="Cambria" panose="02040503050406030204" pitchFamily="18" charset="0"/>
              </a:rPr>
              <a:t>civilná sféra: </a:t>
            </a:r>
            <a:r>
              <a:rPr lang="sk-SK" sz="2200" dirty="0">
                <a:latin typeface="Cambria" panose="02040503050406030204" pitchFamily="18" charset="0"/>
              </a:rPr>
              <a:t>laser, radar, helikoptéra, zariadenia pre nočné videnie, počítače a penicilín.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2200" dirty="0">
                <a:latin typeface="Cambria" panose="02040503050406030204" pitchFamily="18" charset="0"/>
              </a:rPr>
              <a:t>Síce vojna bola zlá a zomrelo množstvo ľudí, priniesla vynálezy, ktoré by nevznikli, ak by nebola.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sz="1800" i="1" dirty="0">
              <a:latin typeface="Cambria" panose="020405030504060302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09" y="4530190"/>
            <a:ext cx="3752886" cy="2101616"/>
          </a:xfrm>
          <a:prstGeom prst="rect">
            <a:avLst/>
          </a:prstGeom>
        </p:spPr>
      </p:pic>
      <p:sp>
        <p:nvSpPr>
          <p:cNvPr id="6" name="AutoShape 2" descr="VÃ½sledok vyhÄ¾adÃ¡vania obrÃ¡zkov pre dopyt kaÅ¥uÅ¡a"/>
          <p:cNvSpPr>
            <a:spLocks noChangeAspect="1" noChangeArrowheads="1"/>
          </p:cNvSpPr>
          <p:nvPr/>
        </p:nvSpPr>
        <p:spPr bwMode="auto">
          <a:xfrm>
            <a:off x="457200" y="1417638"/>
            <a:ext cx="304800" cy="3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9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429000"/>
            <a:ext cx="1477478" cy="938609"/>
          </a:xfrm>
        </p:spPr>
        <p:txBody>
          <a:bodyPr>
            <a:normAutofit/>
          </a:bodyPr>
          <a:lstStyle/>
          <a:p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Veľkovýroba penicilínu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180" y="294876"/>
            <a:ext cx="6355640" cy="62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Poučenia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4911213" cy="19689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200" dirty="0">
                <a:latin typeface="Cambria" panose="02040503050406030204" pitchFamily="18" charset="0"/>
              </a:rPr>
              <a:t>Nebezpečenstvo vlády jednej politickej </a:t>
            </a:r>
            <a:r>
              <a:rPr lang="sk-SK" sz="2200" dirty="0" smtClean="0">
                <a:latin typeface="Cambria" panose="02040503050406030204" pitchFamily="18" charset="0"/>
              </a:rPr>
              <a:t>strany</a:t>
            </a:r>
            <a:endParaRPr lang="sk-SK" sz="22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200" dirty="0">
                <a:latin typeface="Cambria" panose="02040503050406030204" pitchFamily="18" charset="0"/>
              </a:rPr>
              <a:t>Nenapodobňovať zlý príklad vodcu, aj keď je vodca – stáť si za vlastným svedomím a </a:t>
            </a:r>
            <a:r>
              <a:rPr lang="sk-SK" sz="2200" dirty="0" smtClean="0">
                <a:latin typeface="Cambria" panose="02040503050406030204" pitchFamily="18" charset="0"/>
              </a:rPr>
              <a:t>názorom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2050" name="Picture 2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45" y="846138"/>
            <a:ext cx="3205316" cy="24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pouÄenie z voj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12" y="4287867"/>
            <a:ext cx="4124526" cy="20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obsahu 2"/>
          <p:cNvSpPr txBox="1">
            <a:spLocks/>
          </p:cNvSpPr>
          <p:nvPr/>
        </p:nvSpPr>
        <p:spPr>
          <a:xfrm>
            <a:off x="457200" y="2993924"/>
            <a:ext cx="7742903" cy="2074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sk-SK" sz="20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200" dirty="0" smtClean="0">
                <a:latin typeface="Cambria" panose="02040503050406030204" pitchFamily="18" charset="0"/>
              </a:rPr>
              <a:t>Nepodrobovať sa vopred – občan, ktorý sa takto prispôsobuje, učí moc, čo si môže dovoliť</a:t>
            </a:r>
          </a:p>
          <a:p>
            <a:endParaRPr lang="sk-SK" dirty="0"/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457199" y="3751673"/>
            <a:ext cx="4483513" cy="283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sk-SK" sz="22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200" dirty="0" smtClean="0">
                <a:latin typeface="Cambria" panose="02040503050406030204" pitchFamily="18" charset="0"/>
              </a:rPr>
              <a:t>Ozbrojenci, ktorý sa stavali proti systému a odrazu pochodujú v uniformách so symbolmi vodcu, predstavujú problém</a:t>
            </a:r>
            <a:r>
              <a:rPr lang="sk-SK" sz="2000" dirty="0" smtClean="0">
                <a:latin typeface="Cambria" panose="02040503050406030204" pitchFamily="18" charset="0"/>
              </a:rPr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2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Zdroje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55984" y="1058019"/>
            <a:ext cx="8568015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3"/>
              </a:rPr>
              <a:t>http://www.simonak.eu/index.php?stranka=pages/h_k/9_17.htm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4"/>
              </a:rPr>
              <a:t>https://refresher.sk/30191-Adolf-Hitler-Muz-ktory-prezil-42-pokusov-o-atentat-aby-nakoniec-zomrel-vlastnou-rukou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5"/>
              </a:rPr>
              <a:t>https://adam.cas.sk/clanok/14710/anslus-pred-75-rokmi-nasilne-pripojili-rakusko-k-nemecku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6"/>
              </a:rPr>
              <a:t>https://sk.wikipedia.org/wiki/Mn%C3%ADchovsk%C3%A1_dohoda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7"/>
              </a:rPr>
              <a:t>https://sk.wikipedia.org/wiki/Fall_Gr%C3%BCn_(%C4%8Cesko-Slovensko)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err="1" smtClean="0">
                <a:latin typeface="Cambria" panose="02040503050406030204" pitchFamily="18" charset="0"/>
                <a:hlinkClick r:id="rId8"/>
              </a:rPr>
              <a:t>www.gjar-po.sk</a:t>
            </a:r>
            <a:r>
              <a:rPr lang="sk-SK" sz="1000" dirty="0" smtClean="0">
                <a:latin typeface="Cambria" panose="02040503050406030204" pitchFamily="18" charset="0"/>
                <a:hlinkClick r:id="rId8"/>
              </a:rPr>
              <a:t>/~dejepis/</a:t>
            </a:r>
            <a:r>
              <a:rPr lang="sk-SK" sz="1000" dirty="0" err="1" smtClean="0">
                <a:latin typeface="Cambria" panose="02040503050406030204" pitchFamily="18" charset="0"/>
                <a:hlinkClick r:id="rId8"/>
              </a:rPr>
              <a:t>subor</a:t>
            </a:r>
            <a:r>
              <a:rPr lang="sk-SK" sz="1000" dirty="0" smtClean="0">
                <a:latin typeface="Cambria" panose="02040503050406030204" pitchFamily="18" charset="0"/>
                <a:hlinkClick r:id="rId8"/>
              </a:rPr>
              <a:t>/</a:t>
            </a:r>
            <a:r>
              <a:rPr lang="sk-SK" sz="1000" dirty="0" err="1" smtClean="0">
                <a:latin typeface="Cambria" panose="02040503050406030204" pitchFamily="18" charset="0"/>
                <a:hlinkClick r:id="rId8"/>
              </a:rPr>
              <a:t>Druha-svet-vojna.ppt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9"/>
              </a:rPr>
              <a:t>https://sk.wikipedia.org/wiki/Po%C4%BEsk%C3%A1_obrann%C3%A1_vojna_(1939)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0"/>
              </a:rPr>
              <a:t>https://</a:t>
            </a:r>
            <a:r>
              <a:rPr lang="sk-SK" sz="1000" dirty="0" smtClean="0">
                <a:latin typeface="Cambria" panose="02040503050406030204" pitchFamily="18" charset="0"/>
                <a:hlinkClick r:id="rId10"/>
              </a:rPr>
              <a:t>sk.wikipedia.org/wiki/Katynsk%C3%BD_masaker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1"/>
              </a:rPr>
              <a:t>http://www.magistra-historia.sk/katynsky-masaker-pocas-2-svetovej-vojny</a:t>
            </a:r>
            <a:r>
              <a:rPr lang="sk-SK" sz="1000" dirty="0" smtClean="0">
                <a:latin typeface="Cambria" panose="02040503050406030204" pitchFamily="18" charset="0"/>
                <a:hlinkClick r:id="rId11"/>
              </a:rPr>
              <a:t>/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2"/>
              </a:rPr>
              <a:t>https://</a:t>
            </a:r>
            <a:r>
              <a:rPr lang="sk-SK" sz="1000" dirty="0" smtClean="0">
                <a:latin typeface="Cambria" panose="02040503050406030204" pitchFamily="18" charset="0"/>
                <a:hlinkClick r:id="rId12"/>
              </a:rPr>
              <a:t>svet.sme.sk/c/5318097/putin-sa-za-masaker-v-katyni-neospravedlnil.html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  <a:hlinkClick r:id="rId13"/>
              </a:rPr>
              <a:t>http</a:t>
            </a:r>
            <a:r>
              <a:rPr lang="sk-SK" sz="1000" dirty="0">
                <a:latin typeface="Cambria" panose="02040503050406030204" pitchFamily="18" charset="0"/>
                <a:hlinkClick r:id="rId13"/>
              </a:rPr>
              <a:t>://www.ceskatelevize.cz/ct24/svet/1019599-prepadeni-vysilace-v-gliwicich-pouzili-nemci-jako-zaminku-pro-napadeni-polska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4"/>
              </a:rPr>
              <a:t>https://svet.sme.sk/c/3466423/nasli-hitlerov-rozkaz-napadnut-polsko.html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5"/>
              </a:rPr>
              <a:t>http://www.stach.estranky.sk/clanky/napadnutie-polska.html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6"/>
              </a:rPr>
              <a:t>https://sk.wikipedia.org/wiki/Zimn%C3%A1_vojna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0"/>
              </a:rPr>
              <a:t>https://sk.wikipedia.org/wiki/Katynsk%C3%BD_masaker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7"/>
              </a:rPr>
              <a:t>http://www.sossoukyjov.cz/data/file/Dejepis/VY_32_INOVACE_5b%2020stol/VY_32_INOVACE_5b11.pdf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8"/>
              </a:rPr>
              <a:t>http://dejepis.7x.cz/rubriky/druha-svetova-vojna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19"/>
              </a:rPr>
              <a:t>https://historiavskratke.webnode.sk/druha-svetova-vojna/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20"/>
              </a:rPr>
              <a:t>https://sk.wikipedia.org/wiki/Druhá_svetová_vojna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21"/>
              </a:rPr>
              <a:t>http://2svetovavojna.wbl.sk/world-war-2_original.jpg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22"/>
              </a:rPr>
              <a:t>http://www.oskole.sk/?id_cat=8&amp;clanok=9047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23"/>
              </a:rPr>
              <a:t>https://a-static.projektn.sk/2015/08/bomba.jpg</a:t>
            </a:r>
            <a:endParaRPr lang="sk-SK" sz="1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>
                <a:latin typeface="Cambria" panose="02040503050406030204" pitchFamily="18" charset="0"/>
                <a:hlinkClick r:id="rId24"/>
              </a:rPr>
              <a:t>http://</a:t>
            </a:r>
            <a:r>
              <a:rPr lang="sk-SK" sz="1000" dirty="0" smtClean="0">
                <a:latin typeface="Cambria" panose="02040503050406030204" pitchFamily="18" charset="0"/>
                <a:hlinkClick r:id="rId24"/>
              </a:rPr>
              <a:t>www.teraz.sk/zahranicie/70-vyrocie-jalta-churchill-stalin-roosve/118125-clanok.html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</a:rPr>
              <a:t>O tyranii, </a:t>
            </a:r>
            <a:r>
              <a:rPr lang="sk-SK" sz="1000" dirty="0" err="1" smtClean="0">
                <a:latin typeface="Cambria" panose="02040503050406030204" pitchFamily="18" charset="0"/>
              </a:rPr>
              <a:t>Timothy</a:t>
            </a:r>
            <a:r>
              <a:rPr lang="sk-SK" sz="1000" dirty="0" smtClean="0">
                <a:latin typeface="Cambria" panose="02040503050406030204" pitchFamily="18" charset="0"/>
              </a:rPr>
              <a:t> </a:t>
            </a:r>
            <a:r>
              <a:rPr lang="sk-SK" sz="1000" dirty="0" err="1" smtClean="0">
                <a:latin typeface="Cambria" panose="02040503050406030204" pitchFamily="18" charset="0"/>
              </a:rPr>
              <a:t>Snyder</a:t>
            </a:r>
            <a:endParaRPr lang="sk-SK" sz="10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1000" dirty="0" smtClean="0">
                <a:latin typeface="Cambria" panose="02040503050406030204" pitchFamily="18" charset="0"/>
              </a:rPr>
              <a:t>JANČÍK,S., KOHÚTOVÁ,Z., SUČANSKÝ, P.:2015. Seminár z dejepisu. Učebné texty. Žiar nad Hronom: Gymnázium Milana Rúfusa, 184s 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sz="1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sz="1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sz="12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3141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Všeobecná charakteristika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5898" y="1237139"/>
            <a:ext cx="4009907" cy="4304633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>
                <a:latin typeface="Cambria" panose="02040503050406030204" pitchFamily="18" charset="0"/>
              </a:rPr>
              <a:t> 2. sv. vojna je dodnes najväčší a najrozsiahlejší ozbrojený konflikt v dejinách ľudstva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>
                <a:latin typeface="Cambria" panose="02040503050406030204" pitchFamily="18" charset="0"/>
              </a:rPr>
              <a:t> je pre ňu charakteristická ofenzíva a rýchle manévrovanie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>
                <a:latin typeface="Cambria" panose="02040503050406030204" pitchFamily="18" charset="0"/>
              </a:rPr>
              <a:t> stála život asi 45 až 60 miliónov ľudí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>
                <a:latin typeface="Cambria" panose="02040503050406030204" pitchFamily="18" charset="0"/>
              </a:rPr>
              <a:t> bola celosvetovým konfliktom - vojny sa zúčastnilo 61 štátov, zasiahla všetky kontinenty s výnimkou Antarktídy a Južnej </a:t>
            </a:r>
            <a:r>
              <a:rPr lang="sk-SK" sz="6400" dirty="0" smtClean="0">
                <a:latin typeface="Cambria" panose="02040503050406030204" pitchFamily="18" charset="0"/>
              </a:rPr>
              <a:t>Ameriky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>
                <a:latin typeface="Cambria" panose="02040503050406030204" pitchFamily="18" charset="0"/>
              </a:rPr>
              <a:t>dôsledky boli oveľa ťažšie než dôsledky 1.sv.vojny, boli zničené celé mestá a spôsobené nevyčísliteľné škody na majetku a kultúrnom dedičstve ľudstva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endParaRPr lang="sk-SK" sz="6400" dirty="0">
              <a:latin typeface="Cambria" panose="02040503050406030204" pitchFamily="18" charset="0"/>
            </a:endParaRPr>
          </a:p>
          <a:p>
            <a:endParaRPr lang="sk-SK" dirty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4572000" y="1274621"/>
            <a:ext cx="4340995" cy="4086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 smtClean="0">
                <a:latin typeface="Cambria" panose="02040503050406030204" pitchFamily="18" charset="0"/>
              </a:rPr>
              <a:t>bola totálnou vojnou - mobilizácia ľudských síl bola omnoho rozsiahlejšia než počas 1.sv.vojny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 smtClean="0">
                <a:latin typeface="Cambria" panose="02040503050406030204" pitchFamily="18" charset="0"/>
              </a:rPr>
              <a:t> využívala sa propaganda, dezinformácie a zastrašovacie bombardovanie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sk-SK" sz="6400" dirty="0" smtClean="0">
                <a:latin typeface="Cambria" panose="02040503050406030204" pitchFamily="18" charset="0"/>
              </a:rPr>
              <a:t> priniesla nové typy zbraní: útočné pušky, balistické rakety, atómové bomby, riadené strely</a:t>
            </a:r>
          </a:p>
          <a:p>
            <a:endParaRPr lang="sk-SK" dirty="0"/>
          </a:p>
        </p:txBody>
      </p:sp>
      <p:pic>
        <p:nvPicPr>
          <p:cNvPr id="6146" name="Picture 2" descr="VÃ½sledok vyhÄ¾adÃ¡vania obrÃ¡zkov pre dopyt charakter  2sv voj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15021"/>
            <a:ext cx="4114800" cy="21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DECB819C-E585-4CFC-9E1D-A2DBD6F0705B}"/>
              </a:ext>
            </a:extLst>
          </p:cNvPr>
          <p:cNvGrpSpPr/>
          <p:nvPr/>
        </p:nvGrpSpPr>
        <p:grpSpPr>
          <a:xfrm>
            <a:off x="436346" y="1111456"/>
            <a:ext cx="4222282" cy="4523600"/>
            <a:chOff x="0" y="898246"/>
            <a:chExt cx="6434962" cy="5348258"/>
          </a:xfrm>
        </p:grpSpPr>
        <p:pic>
          <p:nvPicPr>
            <p:cNvPr id="5" name="Obrázok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1618868-715F-433B-BC74-34716685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8246"/>
              <a:ext cx="6434962" cy="2976170"/>
            </a:xfrm>
            <a:prstGeom prst="rect">
              <a:avLst/>
            </a:prstGeom>
          </p:spPr>
        </p:pic>
        <p:sp>
          <p:nvSpPr>
            <p:cNvPr id="6" name="BlokTextu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29118C-D90C-4102-ABE7-07595A87CC3F}"/>
                </a:ext>
              </a:extLst>
            </p:cNvPr>
            <p:cNvSpPr txBox="1"/>
            <p:nvPr/>
          </p:nvSpPr>
          <p:spPr>
            <a:xfrm>
              <a:off x="930506" y="4172362"/>
              <a:ext cx="4022851" cy="207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k-SK" i="1" dirty="0">
                  <a:latin typeface="Cambria" panose="02040503050406030204" pitchFamily="18" charset="0"/>
                </a:rPr>
                <a:t>Spojenci - modrá farba</a:t>
              </a:r>
            </a:p>
            <a:p>
              <a:r>
                <a:rPr lang="sk-SK" i="1" dirty="0">
                  <a:latin typeface="Cambria" panose="02040503050406030204" pitchFamily="18" charset="0"/>
                </a:rPr>
                <a:t>Os - čierna farba</a:t>
              </a:r>
            </a:p>
            <a:p>
              <a:r>
                <a:rPr lang="sk-SK" i="1" dirty="0">
                  <a:latin typeface="Cambria" panose="02040503050406030204" pitchFamily="18" charset="0"/>
                </a:rPr>
                <a:t>Neutrálne štáty – šedé</a:t>
              </a:r>
            </a:p>
            <a:p>
              <a:r>
                <a:rPr lang="sk-SK" i="1" dirty="0">
                  <a:latin typeface="Cambria" panose="02040503050406030204" pitchFamily="18" charset="0"/>
                </a:rPr>
                <a:t>Mapa je situovaná v čase vypuknutia vojny 1. septembra 1939.</a:t>
              </a:r>
            </a:p>
          </p:txBody>
        </p:sp>
      </p:grpSp>
      <p:pic>
        <p:nvPicPr>
          <p:cNvPr id="7" name="Zástupný objekt pre obsah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6CB3F3AD-4C90-41E4-8575-92EA86A1A11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36" y="870824"/>
            <a:ext cx="3751044" cy="3150877"/>
          </a:xfrm>
          <a:prstGeom prst="rect">
            <a:avLst/>
          </a:prstGeom>
        </p:spPr>
      </p:pic>
      <p:sp>
        <p:nvSpPr>
          <p:cNvPr id="8" name="BlokTextu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669A1572-8417-4F48-94A5-80D38E7B706A}"/>
              </a:ext>
            </a:extLst>
          </p:cNvPr>
          <p:cNvSpPr txBox="1"/>
          <p:nvPr/>
        </p:nvSpPr>
        <p:spPr>
          <a:xfrm>
            <a:off x="4966636" y="4111562"/>
            <a:ext cx="424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i="1" dirty="0">
                <a:latin typeface="Cambria" panose="02040503050406030204" pitchFamily="18" charset="0"/>
              </a:rPr>
              <a:t>Mapa Európy počas 2. svetovej vojny, rok 1945</a:t>
            </a:r>
          </a:p>
        </p:txBody>
      </p:sp>
    </p:spTree>
    <p:extLst>
      <p:ext uri="{BB962C8B-B14F-4D97-AF65-F5344CB8AC3E}">
        <p14:creationId xmlns:p14="http://schemas.microsoft.com/office/powerpoint/2010/main" val="4003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0" y="1380296"/>
            <a:ext cx="8934960" cy="37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Príčiny druhej svetovej vojny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199" y="1600201"/>
            <a:ext cx="7868654" cy="253866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sk-SK" sz="2600" dirty="0">
                <a:latin typeface="Cambria" panose="02040503050406030204" pitchFamily="18" charset="0"/>
              </a:rPr>
              <a:t>Všeobecná nespokojnosť v Nemecku s versailleským systémom 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sk-SK" sz="2600" dirty="0">
                <a:latin typeface="Cambria" panose="02040503050406030204" pitchFamily="18" charset="0"/>
              </a:rPr>
              <a:t>Celosvetová hospodárska kríza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sk-SK" sz="2600" dirty="0">
                <a:latin typeface="Cambria" panose="02040503050406030204" pitchFamily="18" charset="0"/>
              </a:rPr>
              <a:t>Činnosť Adolfa Hitlera a NSDAP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sk-SK" sz="2600" dirty="0">
                <a:latin typeface="Cambria" panose="02040503050406030204" pitchFamily="18" charset="0"/>
              </a:rPr>
              <a:t>Priama a nepriama pomoc veľmocí nacistickému Nemecku a jeho záujmom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86" y="3734603"/>
            <a:ext cx="4365114" cy="304216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889905" y="578637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Cambria" panose="02040503050406030204" pitchFamily="18" charset="0"/>
              </a:rPr>
              <a:t>Hitler pred svojou elitnou jednotkou</a:t>
            </a:r>
          </a:p>
        </p:txBody>
      </p:sp>
    </p:spTree>
    <p:extLst>
      <p:ext uri="{BB962C8B-B14F-4D97-AF65-F5344CB8AC3E}">
        <p14:creationId xmlns:p14="http://schemas.microsoft.com/office/powerpoint/2010/main" val="24662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 err="1">
                <a:latin typeface="Bookman Old Style" panose="02050604050505020204" pitchFamily="18" charset="0"/>
              </a:rPr>
              <a:t>Anšlus</a:t>
            </a:r>
            <a:r>
              <a:rPr lang="sk-SK" dirty="0">
                <a:latin typeface="Bookman Old Style" panose="02050604050505020204" pitchFamily="18" charset="0"/>
              </a:rPr>
              <a:t> Rakúska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88032" y="1236816"/>
            <a:ext cx="87484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11.-12. marec 1938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Rakúsky kancelár Kurt </a:t>
            </a:r>
            <a:r>
              <a:rPr lang="sk-SK" dirty="0" err="1">
                <a:latin typeface="Cambria" panose="02040503050406030204" pitchFamily="18" charset="0"/>
              </a:rPr>
              <a:t>Schuschning</a:t>
            </a:r>
            <a:r>
              <a:rPr lang="sk-SK" dirty="0">
                <a:latin typeface="Cambria" panose="02040503050406030204" pitchFamily="18" charset="0"/>
              </a:rPr>
              <a:t> - pod tlakom </a:t>
            </a:r>
            <a:r>
              <a:rPr lang="sk-SK" dirty="0" smtClean="0">
                <a:latin typeface="Cambria" panose="02040503050406030204" pitchFamily="18" charset="0"/>
              </a:rPr>
              <a:t>odstúpil (11. marec 1938)</a:t>
            </a:r>
            <a:endParaRPr lang="sk-SK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Novým kancelárom sa stal nacista </a:t>
            </a:r>
            <a:r>
              <a:rPr lang="sk-SK" dirty="0" err="1">
                <a:latin typeface="Cambria" panose="02040503050406030204" pitchFamily="18" charset="0"/>
              </a:rPr>
              <a:t>Arthur</a:t>
            </a:r>
            <a:r>
              <a:rPr lang="sk-SK" dirty="0">
                <a:latin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</a:rPr>
              <a:t>Seyss-Inquart</a:t>
            </a:r>
            <a:r>
              <a:rPr lang="sk-SK" dirty="0">
                <a:latin typeface="Cambria" panose="020405030504060302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O deň neskôr nemecká armáda okupovala celé územie štátu a 13. marca bolo Rakúsko prehlásené za súčasť Nemecka ako tzv. Východná marka (</a:t>
            </a:r>
            <a:r>
              <a:rPr lang="sk-SK" dirty="0" err="1">
                <a:latin typeface="Cambria" panose="02040503050406030204" pitchFamily="18" charset="0"/>
              </a:rPr>
              <a:t>Ostmark</a:t>
            </a:r>
            <a:r>
              <a:rPr lang="sk-SK" dirty="0">
                <a:latin typeface="Cambria" panose="02040503050406030204" pitchFamily="18" charset="0"/>
              </a:rPr>
              <a:t>).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Hitler si neskôr dal </a:t>
            </a:r>
            <a:r>
              <a:rPr lang="sk-SK" dirty="0" err="1">
                <a:latin typeface="Cambria" panose="02040503050406030204" pitchFamily="18" charset="0"/>
              </a:rPr>
              <a:t>Anšlus</a:t>
            </a:r>
            <a:r>
              <a:rPr lang="sk-SK" dirty="0">
                <a:latin typeface="Cambria" panose="02040503050406030204" pitchFamily="18" charset="0"/>
              </a:rPr>
              <a:t> potvrdiť ľudovým hlasovaním (podpora 99 percent hlasov</a:t>
            </a:r>
            <a:r>
              <a:rPr lang="sk-SK" dirty="0" smtClean="0"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417626" cy="24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88032" y="4237637"/>
            <a:ext cx="4374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ČSR je vo väčšom ohrození – ďalšia spoločná </a:t>
            </a:r>
            <a:r>
              <a:rPr lang="sk-SK" dirty="0" smtClean="0">
                <a:latin typeface="Cambria" panose="02040503050406030204" pitchFamily="18" charset="0"/>
              </a:rPr>
              <a:t>hranica + posilnenie Nemecka.</a:t>
            </a:r>
            <a:endParaRPr lang="sk-SK" dirty="0">
              <a:latin typeface="Cambria" panose="020405030504060302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60040" y="58052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1600" dirty="0">
                <a:latin typeface="Cambria" panose="02040503050406030204" pitchFamily="18" charset="0"/>
              </a:rPr>
              <a:t>Niektorí obyvatelia Rakúska vítali okupujúcich nemeckých vojakov s </a:t>
            </a:r>
            <a:r>
              <a:rPr lang="sk-SK" sz="1600" dirty="0" smtClean="0">
                <a:latin typeface="Cambria" panose="02040503050406030204" pitchFamily="18" charset="0"/>
              </a:rPr>
              <a:t>radosťou.</a:t>
            </a:r>
            <a:endParaRPr lang="sk-SK" sz="1600" dirty="0">
              <a:latin typeface="Cambria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/>
          <a:stretch/>
        </p:blipFill>
        <p:spPr bwMode="auto">
          <a:xfrm>
            <a:off x="235117" y="1353294"/>
            <a:ext cx="8567601" cy="51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73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latin typeface="Bookman Old Style" panose="02050604050505020204" pitchFamily="18" charset="0"/>
              </a:rPr>
              <a:t>Mníchovská dohoda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174310" y="1124744"/>
            <a:ext cx="879017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 smtClean="0">
                <a:latin typeface="Cambria" panose="02040503050406030204" pitchFamily="18" charset="0"/>
              </a:rPr>
              <a:t>„Mníchovská zrada“ / „O nás, bez nás“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 smtClean="0">
                <a:latin typeface="Cambria" panose="02040503050406030204" pitchFamily="18" charset="0"/>
              </a:rPr>
              <a:t>Dohoda o pripojení pohraničných území ČSR k Nemecku.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 smtClean="0">
                <a:latin typeface="Cambria" panose="02040503050406030204" pitchFamily="18" charset="0"/>
              </a:rPr>
              <a:t>Dátum</a:t>
            </a:r>
            <a:r>
              <a:rPr lang="sk-SK" dirty="0">
                <a:latin typeface="Cambria" panose="02040503050406030204" pitchFamily="18" charset="0"/>
              </a:rPr>
              <a:t>: 29. september 1938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latin typeface="Cambria" panose="02040503050406030204" pitchFamily="18" charset="0"/>
              </a:rPr>
              <a:t>Rokovania sa </a:t>
            </a:r>
            <a:r>
              <a:rPr lang="sk-SK" dirty="0" err="1">
                <a:latin typeface="Cambria" panose="02040503050406030204" pitchFamily="18" charset="0"/>
              </a:rPr>
              <a:t>zúčatnili</a:t>
            </a:r>
            <a:r>
              <a:rPr lang="sk-SK" dirty="0">
                <a:latin typeface="Cambria" panose="02040503050406030204" pitchFamily="18" charset="0"/>
              </a:rPr>
              <a:t>:</a:t>
            </a:r>
          </a:p>
          <a:p>
            <a:pPr marL="530225">
              <a:lnSpc>
                <a:spcPct val="150000"/>
              </a:lnSpc>
            </a:pPr>
            <a:r>
              <a:rPr lang="sk-SK" dirty="0">
                <a:latin typeface="Cambria" panose="02040503050406030204" pitchFamily="18" charset="0"/>
              </a:rPr>
              <a:t>VB: </a:t>
            </a:r>
            <a:r>
              <a:rPr lang="sk-SK" dirty="0" err="1">
                <a:latin typeface="Cambria" panose="02040503050406030204" pitchFamily="18" charset="0"/>
              </a:rPr>
              <a:t>Arthur</a:t>
            </a:r>
            <a:r>
              <a:rPr lang="sk-SK" dirty="0">
                <a:latin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</a:rPr>
              <a:t>Neville</a:t>
            </a:r>
            <a:r>
              <a:rPr lang="sk-SK" dirty="0">
                <a:latin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</a:rPr>
              <a:t>Chamberlain</a:t>
            </a:r>
            <a:endParaRPr lang="sk-SK" dirty="0">
              <a:latin typeface="Cambria" panose="02040503050406030204" pitchFamily="18" charset="0"/>
            </a:endParaRPr>
          </a:p>
          <a:p>
            <a:pPr marL="530225">
              <a:lnSpc>
                <a:spcPct val="150000"/>
              </a:lnSpc>
            </a:pPr>
            <a:r>
              <a:rPr lang="sk-SK" dirty="0" err="1">
                <a:latin typeface="Cambria" panose="02040503050406030204" pitchFamily="18" charset="0"/>
              </a:rPr>
              <a:t>Fr</a:t>
            </a:r>
            <a:r>
              <a:rPr lang="sk-SK" dirty="0">
                <a:latin typeface="Cambria" panose="02040503050406030204" pitchFamily="18" charset="0"/>
              </a:rPr>
              <a:t>:  </a:t>
            </a:r>
            <a:r>
              <a:rPr lang="sk-SK" dirty="0" err="1">
                <a:latin typeface="Cambria" panose="02040503050406030204" pitchFamily="18" charset="0"/>
              </a:rPr>
              <a:t>Édouard</a:t>
            </a:r>
            <a:r>
              <a:rPr lang="sk-SK" dirty="0">
                <a:latin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</a:rPr>
              <a:t>Daladier</a:t>
            </a:r>
            <a:endParaRPr lang="sk-SK" dirty="0">
              <a:latin typeface="Cambria" panose="02040503050406030204" pitchFamily="18" charset="0"/>
            </a:endParaRPr>
          </a:p>
          <a:p>
            <a:pPr marL="530225">
              <a:lnSpc>
                <a:spcPct val="150000"/>
              </a:lnSpc>
            </a:pPr>
            <a:r>
              <a:rPr lang="sk-SK" dirty="0">
                <a:latin typeface="Cambria" panose="02040503050406030204" pitchFamily="18" charset="0"/>
              </a:rPr>
              <a:t>N:   Adolf Hitler</a:t>
            </a:r>
          </a:p>
          <a:p>
            <a:pPr marL="530225">
              <a:lnSpc>
                <a:spcPct val="150000"/>
              </a:lnSpc>
            </a:pPr>
            <a:r>
              <a:rPr lang="sk-SK" dirty="0">
                <a:latin typeface="Cambria" panose="02040503050406030204" pitchFamily="18" charset="0"/>
              </a:rPr>
              <a:t>T:   </a:t>
            </a:r>
            <a:r>
              <a:rPr lang="sk-SK" dirty="0" err="1">
                <a:latin typeface="Cambria" panose="02040503050406030204" pitchFamily="18" charset="0"/>
              </a:rPr>
              <a:t>Benito</a:t>
            </a:r>
            <a:r>
              <a:rPr lang="sk-SK" dirty="0">
                <a:latin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</a:rPr>
              <a:t>Mussolini</a:t>
            </a:r>
            <a:endParaRPr lang="sk-SK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sk-SK" dirty="0" smtClean="0">
              <a:latin typeface="Cambria" panose="0204050305040603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890910" cy="26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601029" y="5013176"/>
            <a:ext cx="256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err="1">
                <a:latin typeface="Cambria" panose="02040503050406030204" pitchFamily="18" charset="0"/>
              </a:rPr>
              <a:t>Mussolini</a:t>
            </a:r>
            <a:r>
              <a:rPr lang="sk-SK" sz="1600" dirty="0">
                <a:latin typeface="Cambria" panose="02040503050406030204" pitchFamily="18" charset="0"/>
              </a:rPr>
              <a:t>, Hitler a </a:t>
            </a:r>
            <a:r>
              <a:rPr lang="sk-SK" sz="1600" dirty="0" err="1">
                <a:latin typeface="Cambria" panose="02040503050406030204" pitchFamily="18" charset="0"/>
              </a:rPr>
              <a:t>Herman</a:t>
            </a:r>
            <a:r>
              <a:rPr lang="sk-SK" sz="1600" dirty="0">
                <a:latin typeface="Cambria" panose="02040503050406030204" pitchFamily="18" charset="0"/>
              </a:rPr>
              <a:t> </a:t>
            </a:r>
            <a:r>
              <a:rPr lang="sk-SK" sz="1600" dirty="0" err="1">
                <a:latin typeface="Cambria" panose="02040503050406030204" pitchFamily="18" charset="0"/>
              </a:rPr>
              <a:t>Göring</a:t>
            </a:r>
            <a:r>
              <a:rPr lang="sk-SK" sz="1600" dirty="0">
                <a:latin typeface="Cambria" panose="02040503050406030204" pitchFamily="18" charset="0"/>
              </a:rPr>
              <a:t> nad mapou ČSR. </a:t>
            </a:r>
          </a:p>
        </p:txBody>
      </p:sp>
      <p:sp>
        <p:nvSpPr>
          <p:cNvPr id="6" name="Obdĺžnik 5"/>
          <p:cNvSpPr/>
          <p:nvPr/>
        </p:nvSpPr>
        <p:spPr>
          <a:xfrm>
            <a:off x="174310" y="4581128"/>
            <a:ext cx="46805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dirty="0">
                <a:solidFill>
                  <a:prstClr val="black"/>
                </a:solidFill>
                <a:latin typeface="Cambria" panose="02040503050406030204" pitchFamily="18" charset="0"/>
              </a:rPr>
              <a:t>Plán </a:t>
            </a:r>
            <a:r>
              <a:rPr lang="sk-SK" dirty="0" err="1">
                <a:solidFill>
                  <a:prstClr val="black"/>
                </a:solidFill>
                <a:latin typeface="Cambria" panose="02040503050406030204" pitchFamily="18" charset="0"/>
              </a:rPr>
              <a:t>Fall</a:t>
            </a:r>
            <a:r>
              <a:rPr lang="sk-SK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sk-SK" dirty="0" err="1">
                <a:solidFill>
                  <a:prstClr val="black"/>
                </a:solidFill>
                <a:latin typeface="Cambria" panose="02040503050406030204" pitchFamily="18" charset="0"/>
              </a:rPr>
              <a:t>Grün</a:t>
            </a:r>
            <a:r>
              <a:rPr lang="sk-SK" dirty="0">
                <a:solidFill>
                  <a:prstClr val="black"/>
                </a:solidFill>
                <a:latin typeface="Cambria" panose="02040503050406030204" pitchFamily="18" charset="0"/>
              </a:rPr>
              <a:t> (nemecký plán vojenského úderu proti Československu pripravený roku 1937. K jeho realizácii nedošlo - Nemecko dokázalo svoje ciele </a:t>
            </a:r>
            <a:r>
              <a:rPr lang="sk-SK" dirty="0" smtClean="0">
                <a:solidFill>
                  <a:prstClr val="black"/>
                </a:solidFill>
                <a:latin typeface="Cambria" panose="02040503050406030204" pitchFamily="18" charset="0"/>
              </a:rPr>
              <a:t>dosiahnuť </a:t>
            </a:r>
            <a:r>
              <a:rPr lang="sk-SK" dirty="0">
                <a:solidFill>
                  <a:prstClr val="black"/>
                </a:solidFill>
                <a:latin typeface="Cambria" panose="02040503050406030204" pitchFamily="18" charset="0"/>
              </a:rPr>
              <a:t>na Mníchovskej konferencii.)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765"/>
            <a:ext cx="8710597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67544" y="152543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</a:rPr>
              <a:t>ČSR po Mníchovskej dohode</a:t>
            </a:r>
          </a:p>
        </p:txBody>
      </p:sp>
    </p:spTree>
    <p:extLst>
      <p:ext uri="{BB962C8B-B14F-4D97-AF65-F5344CB8AC3E}">
        <p14:creationId xmlns:p14="http://schemas.microsoft.com/office/powerpoint/2010/main" val="28010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k-SK" dirty="0" smtClean="0">
                <a:latin typeface="Bookman Old Style" panose="02050604050505020204" pitchFamily="18" charset="0"/>
              </a:rPr>
              <a:t>Pakt </a:t>
            </a:r>
            <a:r>
              <a:rPr lang="sk-SK" dirty="0" err="1">
                <a:latin typeface="Bookman Old Style" panose="02050604050505020204" pitchFamily="18" charset="0"/>
              </a:rPr>
              <a:t>Molotov-Ribbentrop</a:t>
            </a:r>
            <a:endParaRPr lang="sk-SK" dirty="0">
              <a:latin typeface="Bookman Old Style" panose="020506040505050202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79512" y="1277848"/>
            <a:ext cx="8568952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>
                <a:latin typeface="Cambria" panose="02040503050406030204" pitchFamily="18" charset="0"/>
              </a:rPr>
              <a:t>Zmluva o neútočení medzi ZSSR a Nemeckom (Pakt </a:t>
            </a:r>
            <a:r>
              <a:rPr lang="sk-SK" sz="2000" dirty="0" err="1">
                <a:latin typeface="Cambria" panose="02040503050406030204" pitchFamily="18" charset="0"/>
              </a:rPr>
              <a:t>Stalin-Hitler</a:t>
            </a:r>
            <a:r>
              <a:rPr lang="sk-SK" sz="2000" dirty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>
                <a:latin typeface="Cambria" panose="02040503050406030204" pitchFamily="18" charset="0"/>
              </a:rPr>
              <a:t>Dátum:  23. august 1939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>
                <a:latin typeface="Cambria" panose="02040503050406030204" pitchFamily="18" charset="0"/>
              </a:rPr>
              <a:t>Vyjednávači: Joachim von </a:t>
            </a:r>
            <a:r>
              <a:rPr lang="sk-SK" sz="2000" dirty="0" err="1">
                <a:latin typeface="Cambria" panose="02040503050406030204" pitchFamily="18" charset="0"/>
              </a:rPr>
              <a:t>Ribbentrop</a:t>
            </a:r>
            <a:r>
              <a:rPr lang="sk-SK" sz="2000" dirty="0">
                <a:latin typeface="Cambria" panose="02040503050406030204" pitchFamily="18" charset="0"/>
              </a:rPr>
              <a:t> (nemecký min. </a:t>
            </a:r>
            <a:r>
              <a:rPr lang="sk-SK" sz="2000" dirty="0" err="1">
                <a:latin typeface="Cambria" panose="02040503050406030204" pitchFamily="18" charset="0"/>
              </a:rPr>
              <a:t>zahr</a:t>
            </a:r>
            <a:r>
              <a:rPr lang="sk-SK" sz="2000" dirty="0">
                <a:latin typeface="Cambria" panose="02040503050406030204" pitchFamily="18" charset="0"/>
              </a:rPr>
              <a:t>.)‏ a </a:t>
            </a:r>
            <a:r>
              <a:rPr lang="sk-SK" sz="2000" dirty="0" err="1">
                <a:latin typeface="Cambria" panose="02040503050406030204" pitchFamily="18" charset="0"/>
              </a:rPr>
              <a:t>Viačeslav</a:t>
            </a:r>
            <a:r>
              <a:rPr lang="sk-SK" sz="2000" dirty="0">
                <a:latin typeface="Cambria" panose="02040503050406030204" pitchFamily="18" charset="0"/>
              </a:rPr>
              <a:t> </a:t>
            </a:r>
            <a:r>
              <a:rPr lang="sk-SK" sz="2000" dirty="0" err="1">
                <a:latin typeface="Cambria" panose="02040503050406030204" pitchFamily="18" charset="0"/>
              </a:rPr>
              <a:t>Molotov</a:t>
            </a:r>
            <a:r>
              <a:rPr lang="sk-SK" sz="2000" dirty="0">
                <a:latin typeface="Cambria" panose="02040503050406030204" pitchFamily="18" charset="0"/>
              </a:rPr>
              <a:t> (min. </a:t>
            </a:r>
            <a:r>
              <a:rPr lang="sk-SK" sz="2000" dirty="0" err="1">
                <a:latin typeface="Cambria" panose="02040503050406030204" pitchFamily="18" charset="0"/>
              </a:rPr>
              <a:t>zahr</a:t>
            </a:r>
            <a:r>
              <a:rPr lang="sk-SK" sz="2000" dirty="0">
                <a:latin typeface="Cambria" panose="02040503050406030204" pitchFamily="18" charset="0"/>
              </a:rPr>
              <a:t>. v ZSSR)</a:t>
            </a:r>
            <a:r>
              <a:rPr lang="sk-SK" sz="2000" dirty="0" smtClean="0">
                <a:latin typeface="Cambria" panose="02040503050406030204" pitchFamily="18" charset="0"/>
              </a:rPr>
              <a:t>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>
                <a:latin typeface="Cambria" panose="02040503050406030204" pitchFamily="18" charset="0"/>
              </a:rPr>
              <a:t>S</a:t>
            </a:r>
            <a:r>
              <a:rPr lang="sk-SK" sz="2000" dirty="0" smtClean="0">
                <a:latin typeface="Cambria" panose="02040503050406030204" pitchFamily="18" charset="0"/>
              </a:rPr>
              <a:t>naha Nemecka izolovať  Poľsko.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dirty="0" smtClean="0"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83680"/>
            <a:ext cx="3354958" cy="33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79512" y="3435965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Výsledok</a:t>
            </a: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815975" lvl="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Hitler má dôležitého spojenca.</a:t>
            </a:r>
          </a:p>
          <a:p>
            <a:pPr marL="815975" lvl="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Obe strany sa zaviazali, že nepoužijú vojenskú silu proti druhej strane a nespoja sa s jej nepriateľmi.</a:t>
            </a:r>
          </a:p>
          <a:p>
            <a:pPr marL="815975" lvl="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sk-SK" sz="2000" dirty="0">
                <a:solidFill>
                  <a:prstClr val="black"/>
                </a:solidFill>
                <a:latin typeface="Cambria" panose="02040503050406030204" pitchFamily="18" charset="0"/>
              </a:rPr>
              <a:t>Rozdelenie Poľska.</a:t>
            </a:r>
          </a:p>
        </p:txBody>
      </p:sp>
      <p:sp>
        <p:nvSpPr>
          <p:cNvPr id="6" name="Obdĺžnik 5"/>
          <p:cNvSpPr/>
          <p:nvPr/>
        </p:nvSpPr>
        <p:spPr>
          <a:xfrm>
            <a:off x="5004048" y="60222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>
                <a:latin typeface="Cambria" panose="02040503050406030204" pitchFamily="18" charset="0"/>
              </a:rPr>
              <a:t>Dobová </a:t>
            </a:r>
            <a:r>
              <a:rPr lang="sk-SK" i="1" dirty="0" err="1">
                <a:latin typeface="Cambria" panose="02040503050406030204" pitchFamily="18" charset="0"/>
              </a:rPr>
              <a:t>karikatura</a:t>
            </a:r>
            <a:r>
              <a:rPr lang="sk-SK" i="1" dirty="0">
                <a:latin typeface="Cambria" panose="02040503050406030204" pitchFamily="18" charset="0"/>
              </a:rPr>
              <a:t> k podpisu paktu </a:t>
            </a:r>
            <a:r>
              <a:rPr lang="sk-SK" i="1" dirty="0" err="1">
                <a:latin typeface="Cambria" panose="02040503050406030204" pitchFamily="18" charset="0"/>
              </a:rPr>
              <a:t>Ribbentrop-Molotov</a:t>
            </a:r>
            <a:r>
              <a:rPr lang="sk-SK" i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22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5" y="2834087"/>
            <a:ext cx="2981202" cy="368230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617597" y="2980044"/>
            <a:ext cx="1854056" cy="1695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i="1" dirty="0" err="1">
                <a:latin typeface="Cambria" panose="02040503050406030204" pitchFamily="18" charset="0"/>
                <a:ea typeface="+mn-ea"/>
                <a:cs typeface="+mn-cs"/>
              </a:rPr>
              <a:t>Molotov</a:t>
            </a:r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 podpisuje dohodu. Za ním stojí </a:t>
            </a:r>
            <a:r>
              <a:rPr lang="sk-SK" sz="1800" i="1" dirty="0" err="1">
                <a:latin typeface="Cambria" panose="02040503050406030204" pitchFamily="18" charset="0"/>
                <a:ea typeface="+mn-ea"/>
                <a:cs typeface="+mn-cs"/>
              </a:rPr>
              <a:t>Ribbentrop</a:t>
            </a:r>
            <a:r>
              <a:rPr lang="sk-SK" sz="1800" i="1" dirty="0">
                <a:latin typeface="Cambria" panose="02040503050406030204" pitchFamily="18" charset="0"/>
                <a:ea typeface="+mn-ea"/>
                <a:cs typeface="+mn-cs"/>
              </a:rPr>
              <a:t> a Stalin.</a:t>
            </a:r>
          </a:p>
        </p:txBody>
      </p:sp>
      <p:pic>
        <p:nvPicPr>
          <p:cNvPr id="1026" name="Picture 2" descr="VÃ½sledok vyhÄ¾adÃ¡vania obrÃ¡zkov pre dopyt ribbentrop molot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5" y="364754"/>
            <a:ext cx="6606757" cy="23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ok vyhÄ¾adÃ¡vania obrÃ¡zkov pre dopyt ribbentrop molotov document orig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53" y="2784393"/>
            <a:ext cx="2809384" cy="40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22724">
            <a:off x="3474352" y="4416136"/>
            <a:ext cx="57917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949</Words>
  <Application>Microsoft Office PowerPoint</Application>
  <PresentationFormat>Prezentácia na obrazovke (4:3)</PresentationFormat>
  <Paragraphs>132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Cambria</vt:lpstr>
      <vt:lpstr>Symbol</vt:lpstr>
      <vt:lpstr>Wingdings</vt:lpstr>
      <vt:lpstr>Wingdings 3</vt:lpstr>
      <vt:lpstr>Motív Office</vt:lpstr>
      <vt:lpstr>Druhá svetová vojna Začiatok vojny, obsadenie Poľska, Katyň...</vt:lpstr>
      <vt:lpstr>Všeobecná charakteristika</vt:lpstr>
      <vt:lpstr>Prezentácia programu PowerPoint</vt:lpstr>
      <vt:lpstr>Prezentácia programu PowerPoint</vt:lpstr>
      <vt:lpstr>Príčiny druhej svetovej vojny</vt:lpstr>
      <vt:lpstr>Anšlus Rakúska</vt:lpstr>
      <vt:lpstr>Mníchovská dohoda</vt:lpstr>
      <vt:lpstr>Pakt Molotov-Ribbentrop</vt:lpstr>
      <vt:lpstr>Prezentácia programu PowerPoint</vt:lpstr>
      <vt:lpstr>Začiatok vojny</vt:lpstr>
      <vt:lpstr>Prezentácia programu PowerPoint</vt:lpstr>
      <vt:lpstr>Katynský masaker</vt:lpstr>
      <vt:lpstr>Prezentácia programu PowerPoint</vt:lpstr>
      <vt:lpstr>Prepadnutie Fínska</vt:lpstr>
      <vt:lpstr>Prezentácia programu PowerPoint</vt:lpstr>
      <vt:lpstr>Nové technológie</vt:lpstr>
      <vt:lpstr>Veľkovýroba penicilínu</vt:lpstr>
      <vt:lpstr>Poučenia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Druhá svetová vojna Začiatok vojny, obsadenie Poľska, Katyň...</dc:title>
  <cp:lastModifiedBy>PC</cp:lastModifiedBy>
  <cp:revision>22</cp:revision>
  <dcterms:modified xsi:type="dcterms:W3CDTF">2018-04-16T17:40:37Z</dcterms:modified>
</cp:coreProperties>
</file>